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63" r:id="rId4"/>
    <p:sldId id="258" r:id="rId5"/>
    <p:sldId id="259" r:id="rId6"/>
    <p:sldId id="260" r:id="rId7"/>
    <p:sldId id="261" r:id="rId8"/>
    <p:sldId id="262" r:id="rId9"/>
    <p:sldId id="264" r:id="rId10"/>
  </p:sldIdLst>
  <p:sldSz cx="14630400" cy="8229600"/>
  <p:notesSz cx="8229600" cy="14630400"/>
  <p:embeddedFontLst>
    <p:embeddedFont>
      <p:font typeface="Algerian" panose="04020705040A02060702" pitchFamily="82" charset="0"/>
      <p:regular r:id="rId12"/>
    </p:embeddedFont>
    <p:embeddedFont>
      <p:font typeface="Bauhaus 93" panose="04030905020B02020C02" pitchFamily="82" charset="0"/>
      <p:regular r:id="rId13"/>
    </p:embeddedFont>
    <p:embeddedFont>
      <p:font typeface="Merriweather" panose="00000500000000000000"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6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7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04079"/>
            <a:ext cx="7416403" cy="1311116"/>
          </a:xfrm>
          <a:prstGeom prst="rect">
            <a:avLst/>
          </a:prstGeom>
          <a:noFill/>
          <a:ln/>
        </p:spPr>
        <p:txBody>
          <a:bodyPr wrap="squar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Understanding Offences under IT Law</a:t>
            </a:r>
            <a:endParaRPr lang="en-US" sz="4100" dirty="0"/>
          </a:p>
        </p:txBody>
      </p:sp>
      <p:sp>
        <p:nvSpPr>
          <p:cNvPr id="4" name="Text 1"/>
          <p:cNvSpPr/>
          <p:nvPr/>
        </p:nvSpPr>
        <p:spPr>
          <a:xfrm>
            <a:off x="6350198" y="2829878"/>
            <a:ext cx="7416403" cy="1678186"/>
          </a:xfrm>
          <a:prstGeom prst="rect">
            <a:avLst/>
          </a:prstGeom>
          <a:noFill/>
          <a:ln/>
        </p:spPr>
        <p:txBody>
          <a:bodyPr wrap="square" lIns="0" tIns="0" rIns="0" bIns="0" rtlCol="0" anchor="t"/>
          <a:lstStyle/>
          <a:p>
            <a:pPr marL="0" indent="0" algn="l">
              <a:lnSpc>
                <a:spcPts val="2600"/>
              </a:lnSpc>
              <a:buNone/>
            </a:pPr>
            <a:r>
              <a:rPr lang="en-US" dirty="0">
                <a:solidFill>
                  <a:srgbClr val="E2E6E9"/>
                </a:solidFill>
                <a:latin typeface="Merriweather" pitchFamily="34" charset="0"/>
                <a:ea typeface="Merriweather" pitchFamily="34" charset="-122"/>
                <a:cs typeface="Merriweather" pitchFamily="34" charset="-120"/>
              </a:rPr>
              <a:t>This presentation introduces offenses governed by the Information Technology (Amendment) Act, 2008, focusing on three key areas: Abetment, Attempt to Offend, and Misrepresentation. These laws are crucial for maintaining digital security and integrity in an increasingly interconnected world.</a:t>
            </a:r>
            <a:endParaRPr lang="en-US" dirty="0"/>
          </a:p>
        </p:txBody>
      </p:sp>
      <p:sp>
        <p:nvSpPr>
          <p:cNvPr id="5" name="Text 2"/>
          <p:cNvSpPr/>
          <p:nvPr/>
        </p:nvSpPr>
        <p:spPr>
          <a:xfrm>
            <a:off x="6350198" y="4744045"/>
            <a:ext cx="7416403" cy="1678186"/>
          </a:xfrm>
          <a:prstGeom prst="rect">
            <a:avLst/>
          </a:prstGeom>
          <a:noFill/>
          <a:ln/>
        </p:spPr>
        <p:txBody>
          <a:bodyPr wrap="square" lIns="0" tIns="0" rIns="0" bIns="0" rtlCol="0" anchor="t"/>
          <a:lstStyle/>
          <a:p>
            <a:pPr marL="0" indent="0" algn="l">
              <a:lnSpc>
                <a:spcPts val="2600"/>
              </a:lnSpc>
              <a:buNone/>
            </a:pPr>
            <a:r>
              <a:rPr lang="en-US" dirty="0">
                <a:solidFill>
                  <a:srgbClr val="E2E6E9"/>
                </a:solidFill>
                <a:latin typeface="Merriweather" pitchFamily="34" charset="0"/>
                <a:ea typeface="Merriweather" pitchFamily="34" charset="-122"/>
                <a:cs typeface="Merriweather" pitchFamily="34" charset="-120"/>
              </a:rPr>
              <a:t>We will explore the legal definitions, implications, and punishments associated with each type of offense. Understanding these provisions is essential for law students and legal professionals navigating the complexities of cyber law. Let's delve into the specifics of each area to gain a comprehensive understanding.</a:t>
            </a:r>
            <a:endParaRPr lang="en-US" dirty="0"/>
          </a:p>
        </p:txBody>
      </p:sp>
      <p:sp>
        <p:nvSpPr>
          <p:cNvPr id="8" name="Text 4"/>
          <p:cNvSpPr/>
          <p:nvPr/>
        </p:nvSpPr>
        <p:spPr>
          <a:xfrm>
            <a:off x="6790730" y="6658213"/>
            <a:ext cx="1896785" cy="367189"/>
          </a:xfrm>
          <a:prstGeom prst="rect">
            <a:avLst/>
          </a:prstGeom>
          <a:noFill/>
          <a:ln/>
        </p:spPr>
        <p:txBody>
          <a:bodyPr wrap="none" lIns="0" tIns="0" rIns="0" bIns="0" rtlCol="0" anchor="t"/>
          <a:lstStyle/>
          <a:p>
            <a:pPr marL="0" indent="0" algn="l">
              <a:lnSpc>
                <a:spcPts val="2850"/>
              </a:lnSpc>
              <a:buNone/>
            </a:pP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411010"/>
            <a:ext cx="689240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Abetment</a:t>
            </a:r>
            <a:endParaRPr lang="en-US" sz="4850" dirty="0"/>
          </a:p>
        </p:txBody>
      </p:sp>
      <p:sp>
        <p:nvSpPr>
          <p:cNvPr id="3" name="Text 1"/>
          <p:cNvSpPr/>
          <p:nvPr/>
        </p:nvSpPr>
        <p:spPr>
          <a:xfrm>
            <a:off x="863798" y="2675930"/>
            <a:ext cx="12902803" cy="1579245"/>
          </a:xfrm>
          <a:prstGeom prst="rect">
            <a:avLst/>
          </a:prstGeom>
          <a:noFill/>
          <a:ln/>
        </p:spPr>
        <p:txBody>
          <a:bodyPr wrap="square" lIns="0" tIns="0" rIns="0" bIns="0" rtlCol="0" anchor="t"/>
          <a:lstStyle/>
          <a:p>
            <a:pPr marL="0" indent="0" algn="l">
              <a:lnSpc>
                <a:spcPts val="3100"/>
              </a:lnSpc>
              <a:buNone/>
            </a:pPr>
            <a:r>
              <a:rPr lang="en-US" sz="2000" dirty="0">
                <a:solidFill>
                  <a:srgbClr val="E2E6E9"/>
                </a:solidFill>
                <a:latin typeface="Merriweather" pitchFamily="34" charset="0"/>
                <a:ea typeface="Merriweather" pitchFamily="34" charset="-122"/>
                <a:cs typeface="Merriweather" pitchFamily="34" charset="-120"/>
              </a:rPr>
              <a:t>As per Section 107 of the Indian Penal Code (IPC), </a:t>
            </a:r>
            <a:r>
              <a:rPr lang="en-US" sz="2000" b="1" dirty="0">
                <a:solidFill>
                  <a:srgbClr val="E2E6E9"/>
                </a:solidFill>
                <a:latin typeface="Merriweather" pitchFamily="34" charset="0"/>
                <a:ea typeface="Merriweather" pitchFamily="34" charset="-122"/>
                <a:cs typeface="Merriweather" pitchFamily="34" charset="-120"/>
              </a:rPr>
              <a:t>“Abetment”</a:t>
            </a:r>
            <a:r>
              <a:rPr lang="en-US" sz="2000" dirty="0">
                <a:solidFill>
                  <a:srgbClr val="E2E6E9"/>
                </a:solidFill>
                <a:latin typeface="Merriweather" pitchFamily="34" charset="0"/>
                <a:ea typeface="Merriweather" pitchFamily="34" charset="-122"/>
                <a:cs typeface="Merriweather" pitchFamily="34" charset="-120"/>
              </a:rPr>
              <a:t> means instigating, encouraging, assisting, or conspiring with someone to commit a crime. Abetment includes instigating someone to commit a crime, conspiring for a crime, and aiding in committing the crime. Even if a person does not commit the crime themselves, they are punishable if involved in any of the above ways.</a:t>
            </a:r>
            <a:endParaRPr lang="en-US" sz="2000" dirty="0"/>
          </a:p>
        </p:txBody>
      </p:sp>
      <p:sp>
        <p:nvSpPr>
          <p:cNvPr id="4" name="Text 2"/>
          <p:cNvSpPr/>
          <p:nvPr/>
        </p:nvSpPr>
        <p:spPr>
          <a:xfrm>
            <a:off x="863798"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Instigation</a:t>
            </a:r>
            <a:endParaRPr lang="en-US" sz="2400" dirty="0"/>
          </a:p>
        </p:txBody>
      </p:sp>
      <p:sp>
        <p:nvSpPr>
          <p:cNvPr id="5" name="Text 3"/>
          <p:cNvSpPr/>
          <p:nvPr/>
        </p:nvSpPr>
        <p:spPr>
          <a:xfrm>
            <a:off x="863798"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Directly provoking someone to commit an offense.</a:t>
            </a:r>
            <a:endParaRPr lang="en-US" sz="1900" dirty="0"/>
          </a:p>
        </p:txBody>
      </p:sp>
      <p:sp>
        <p:nvSpPr>
          <p:cNvPr id="6" name="Text 4"/>
          <p:cNvSpPr/>
          <p:nvPr/>
        </p:nvSpPr>
        <p:spPr>
          <a:xfrm>
            <a:off x="5372576"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Conspiracy</a:t>
            </a:r>
            <a:endParaRPr lang="en-US" sz="2400" dirty="0"/>
          </a:p>
        </p:txBody>
      </p:sp>
      <p:sp>
        <p:nvSpPr>
          <p:cNvPr id="7" name="Text 5"/>
          <p:cNvSpPr/>
          <p:nvPr/>
        </p:nvSpPr>
        <p:spPr>
          <a:xfrm>
            <a:off x="5372576"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Planning a crime together with one or more individuals.</a:t>
            </a:r>
            <a:endParaRPr lang="en-US" sz="1900" dirty="0"/>
          </a:p>
        </p:txBody>
      </p:sp>
      <p:sp>
        <p:nvSpPr>
          <p:cNvPr id="8" name="Text 6"/>
          <p:cNvSpPr/>
          <p:nvPr/>
        </p:nvSpPr>
        <p:spPr>
          <a:xfrm>
            <a:off x="9881354"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Aiding</a:t>
            </a:r>
            <a:endParaRPr lang="en-US" sz="2400" dirty="0"/>
          </a:p>
        </p:txBody>
      </p:sp>
      <p:sp>
        <p:nvSpPr>
          <p:cNvPr id="9" name="Text 7"/>
          <p:cNvSpPr/>
          <p:nvPr/>
        </p:nvSpPr>
        <p:spPr>
          <a:xfrm>
            <a:off x="9881354" y="5411986"/>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Providing support or resources to facilitate the commission of a crime.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3D710-BC15-F78E-8C79-F15436FF4BDB}"/>
              </a:ext>
            </a:extLst>
          </p:cNvPr>
          <p:cNvSpPr txBox="1"/>
          <p:nvPr/>
        </p:nvSpPr>
        <p:spPr>
          <a:xfrm>
            <a:off x="2392878" y="320633"/>
            <a:ext cx="9844644" cy="830997"/>
          </a:xfrm>
          <a:prstGeom prst="rect">
            <a:avLst/>
          </a:prstGeom>
          <a:noFill/>
        </p:spPr>
        <p:txBody>
          <a:bodyPr wrap="square" rtlCol="0">
            <a:spAutoFit/>
          </a:bodyPr>
          <a:lstStyle/>
          <a:p>
            <a:pPr algn="ctr"/>
            <a:r>
              <a:rPr lang="en-US" sz="4800" dirty="0">
                <a:solidFill>
                  <a:schemeClr val="bg1"/>
                </a:solidFill>
                <a:latin typeface="Algerian" panose="04020705040A02060702" pitchFamily="82" charset="0"/>
              </a:rPr>
              <a:t>Example for Abetment</a:t>
            </a:r>
            <a:endParaRPr lang="en-IN" sz="4800" dirty="0">
              <a:solidFill>
                <a:schemeClr val="bg1"/>
              </a:solidFill>
              <a:latin typeface="Algerian" panose="04020705040A02060702" pitchFamily="82" charset="0"/>
            </a:endParaRPr>
          </a:p>
        </p:txBody>
      </p:sp>
      <p:pic>
        <p:nvPicPr>
          <p:cNvPr id="3" name="abetment">
            <a:hlinkClick r:id="" action="ppaction://media"/>
            <a:extLst>
              <a:ext uri="{FF2B5EF4-FFF2-40B4-BE49-F238E27FC236}">
                <a16:creationId xmlns:a16="http://schemas.microsoft.com/office/drawing/2014/main" id="{D0D59836-6FC7-8003-69DF-D45B2A0464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131" y="1295052"/>
            <a:ext cx="13882255" cy="6190736"/>
          </a:xfrm>
          <a:prstGeom prst="rect">
            <a:avLst/>
          </a:prstGeom>
        </p:spPr>
      </p:pic>
    </p:spTree>
    <p:extLst>
      <p:ext uri="{BB962C8B-B14F-4D97-AF65-F5344CB8AC3E}">
        <p14:creationId xmlns:p14="http://schemas.microsoft.com/office/powerpoint/2010/main" val="423742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044178"/>
            <a:ext cx="10703600" cy="694253"/>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Punishment for Abetment under IT Law</a:t>
            </a:r>
            <a:endParaRPr lang="en-US" sz="4350" dirty="0"/>
          </a:p>
        </p:txBody>
      </p:sp>
      <p:sp>
        <p:nvSpPr>
          <p:cNvPr id="3" name="Text 1"/>
          <p:cNvSpPr/>
          <p:nvPr/>
        </p:nvSpPr>
        <p:spPr>
          <a:xfrm>
            <a:off x="863798" y="2008407"/>
            <a:ext cx="12902803" cy="1421606"/>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Section 84B of the IT (Amendment) Act, 2008, states that if a person abets an offence and it is committed as a result, they shall be punished as per the punishment for that offence. This applies when no separate punishment for abetment is specified in the Act. Abetment covers instigation, conspiracy, and aiding in offences. The punishment is equivalent to the offence committed.</a:t>
            </a:r>
            <a:endParaRPr lang="en-US" dirty="0"/>
          </a:p>
        </p:txBody>
      </p:sp>
      <p:pic>
        <p:nvPicPr>
          <p:cNvPr id="4" name="Image 0" descr="preencoded.png"/>
          <p:cNvPicPr>
            <a:picLocks noChangeAspect="1"/>
          </p:cNvPicPr>
          <p:nvPr/>
        </p:nvPicPr>
        <p:blipFill>
          <a:blip r:embed="rId3"/>
          <a:stretch>
            <a:fillRect/>
          </a:stretch>
        </p:blipFill>
        <p:spPr>
          <a:xfrm>
            <a:off x="3291126" y="3854172"/>
            <a:ext cx="1596628" cy="791170"/>
          </a:xfrm>
          <a:prstGeom prst="rect">
            <a:avLst/>
          </a:prstGeom>
        </p:spPr>
      </p:pic>
      <p:sp>
        <p:nvSpPr>
          <p:cNvPr id="5" name="Text 2"/>
          <p:cNvSpPr/>
          <p:nvPr/>
        </p:nvSpPr>
        <p:spPr>
          <a:xfrm>
            <a:off x="3933230" y="4139922"/>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5109805" y="4076224"/>
            <a:ext cx="2468404"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Equal Punishment</a:t>
            </a:r>
            <a:endParaRPr lang="en-US" sz="2150" dirty="0"/>
          </a:p>
        </p:txBody>
      </p:sp>
      <p:sp>
        <p:nvSpPr>
          <p:cNvPr id="7" name="Shape 4"/>
          <p:cNvSpPr/>
          <p:nvPr/>
        </p:nvSpPr>
        <p:spPr>
          <a:xfrm>
            <a:off x="4943237" y="4657844"/>
            <a:ext cx="8767882" cy="15240"/>
          </a:xfrm>
          <a:prstGeom prst="roundRect">
            <a:avLst>
              <a:gd name="adj" fmla="val 612222"/>
            </a:avLst>
          </a:prstGeom>
          <a:solidFill>
            <a:srgbClr val="194A99"/>
          </a:solidFill>
          <a:ln/>
        </p:spPr>
      </p:sp>
      <p:pic>
        <p:nvPicPr>
          <p:cNvPr id="8" name="Image 1" descr="preencoded.png"/>
          <p:cNvPicPr>
            <a:picLocks noChangeAspect="1"/>
          </p:cNvPicPr>
          <p:nvPr/>
        </p:nvPicPr>
        <p:blipFill>
          <a:blip r:embed="rId4"/>
          <a:stretch>
            <a:fillRect/>
          </a:stretch>
        </p:blipFill>
        <p:spPr>
          <a:xfrm>
            <a:off x="2492693" y="4700826"/>
            <a:ext cx="3193375" cy="791170"/>
          </a:xfrm>
          <a:prstGeom prst="rect">
            <a:avLst/>
          </a:prstGeom>
        </p:spPr>
      </p:pic>
      <p:sp>
        <p:nvSpPr>
          <p:cNvPr id="9" name="Text 5"/>
          <p:cNvSpPr/>
          <p:nvPr/>
        </p:nvSpPr>
        <p:spPr>
          <a:xfrm>
            <a:off x="3933230" y="4901208"/>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6"/>
          <p:cNvSpPr/>
          <p:nvPr/>
        </p:nvSpPr>
        <p:spPr>
          <a:xfrm>
            <a:off x="5908119" y="4922877"/>
            <a:ext cx="243863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Covers Instigation</a:t>
            </a:r>
            <a:endParaRPr lang="en-US" sz="2150" dirty="0"/>
          </a:p>
        </p:txBody>
      </p:sp>
      <p:sp>
        <p:nvSpPr>
          <p:cNvPr id="11" name="Shape 7"/>
          <p:cNvSpPr/>
          <p:nvPr/>
        </p:nvSpPr>
        <p:spPr>
          <a:xfrm>
            <a:off x="5741551" y="5504498"/>
            <a:ext cx="7969567" cy="15240"/>
          </a:xfrm>
          <a:prstGeom prst="roundRect">
            <a:avLst>
              <a:gd name="adj" fmla="val 612222"/>
            </a:avLst>
          </a:prstGeom>
          <a:solidFill>
            <a:srgbClr val="194A99"/>
          </a:solidFill>
          <a:ln/>
        </p:spPr>
      </p:sp>
      <p:pic>
        <p:nvPicPr>
          <p:cNvPr id="12" name="Image 2" descr="preencoded.png"/>
          <p:cNvPicPr>
            <a:picLocks noChangeAspect="1"/>
          </p:cNvPicPr>
          <p:nvPr/>
        </p:nvPicPr>
        <p:blipFill>
          <a:blip r:embed="rId5"/>
          <a:stretch>
            <a:fillRect/>
          </a:stretch>
        </p:blipFill>
        <p:spPr>
          <a:xfrm>
            <a:off x="1694378" y="5547479"/>
            <a:ext cx="4790123" cy="791170"/>
          </a:xfrm>
          <a:prstGeom prst="rect">
            <a:avLst/>
          </a:prstGeom>
        </p:spPr>
      </p:pic>
      <p:sp>
        <p:nvSpPr>
          <p:cNvPr id="13" name="Text 8"/>
          <p:cNvSpPr/>
          <p:nvPr/>
        </p:nvSpPr>
        <p:spPr>
          <a:xfrm>
            <a:off x="3933230" y="5747861"/>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9"/>
          <p:cNvSpPr/>
          <p:nvPr/>
        </p:nvSpPr>
        <p:spPr>
          <a:xfrm>
            <a:off x="6706553" y="5769531"/>
            <a:ext cx="287809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Applies to Conspiracy</a:t>
            </a:r>
            <a:endParaRPr lang="en-US" sz="2150" dirty="0"/>
          </a:p>
        </p:txBody>
      </p:sp>
      <p:sp>
        <p:nvSpPr>
          <p:cNvPr id="15" name="Shape 10"/>
          <p:cNvSpPr/>
          <p:nvPr/>
        </p:nvSpPr>
        <p:spPr>
          <a:xfrm>
            <a:off x="6539984" y="6351151"/>
            <a:ext cx="7171134" cy="15240"/>
          </a:xfrm>
          <a:prstGeom prst="roundRect">
            <a:avLst>
              <a:gd name="adj" fmla="val 612222"/>
            </a:avLst>
          </a:prstGeom>
          <a:solidFill>
            <a:srgbClr val="194A99"/>
          </a:solidFill>
          <a:ln/>
        </p:spPr>
      </p:sp>
      <p:pic>
        <p:nvPicPr>
          <p:cNvPr id="16" name="Image 3" descr="preencoded.png"/>
          <p:cNvPicPr>
            <a:picLocks noChangeAspect="1"/>
          </p:cNvPicPr>
          <p:nvPr/>
        </p:nvPicPr>
        <p:blipFill>
          <a:blip r:embed="rId6"/>
          <a:stretch>
            <a:fillRect/>
          </a:stretch>
        </p:blipFill>
        <p:spPr>
          <a:xfrm>
            <a:off x="895945" y="6394132"/>
            <a:ext cx="6386870" cy="791170"/>
          </a:xfrm>
          <a:prstGeom prst="rect">
            <a:avLst/>
          </a:prstGeom>
        </p:spPr>
      </p:pic>
      <p:sp>
        <p:nvSpPr>
          <p:cNvPr id="17" name="Text 11"/>
          <p:cNvSpPr/>
          <p:nvPr/>
        </p:nvSpPr>
        <p:spPr>
          <a:xfrm>
            <a:off x="3933111" y="6594515"/>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2"/>
          <p:cNvSpPr/>
          <p:nvPr/>
        </p:nvSpPr>
        <p:spPr>
          <a:xfrm>
            <a:off x="7504867" y="6616184"/>
            <a:ext cx="2087880"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Includes Aiding</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63798" y="748189"/>
            <a:ext cx="7416403" cy="1233964"/>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Attempt to Commit Offences</a:t>
            </a:r>
            <a:endParaRPr lang="en-US" sz="3850" dirty="0"/>
          </a:p>
        </p:txBody>
      </p:sp>
      <p:sp>
        <p:nvSpPr>
          <p:cNvPr id="4" name="Text 1"/>
          <p:cNvSpPr/>
          <p:nvPr/>
        </p:nvSpPr>
        <p:spPr>
          <a:xfrm>
            <a:off x="863798" y="1868686"/>
            <a:ext cx="7416403" cy="2211943"/>
          </a:xfrm>
          <a:prstGeom prst="rect">
            <a:avLst/>
          </a:prstGeom>
          <a:noFill/>
          <a:ln/>
        </p:spPr>
        <p:txBody>
          <a:bodyPr wrap="square" lIns="0" tIns="0" rIns="0" bIns="0" rtlCol="0" anchor="t"/>
          <a:lstStyle/>
          <a:p>
            <a:pPr marL="0" indent="0" algn="l">
              <a:lnSpc>
                <a:spcPts val="2450"/>
              </a:lnSpc>
              <a:buNone/>
            </a:pPr>
            <a:r>
              <a:rPr lang="en-US" dirty="0">
                <a:solidFill>
                  <a:srgbClr val="E2E6E9"/>
                </a:solidFill>
                <a:latin typeface="Merriweather" pitchFamily="34" charset="0"/>
                <a:ea typeface="Merriweather" pitchFamily="34" charset="-122"/>
                <a:cs typeface="Merriweather" pitchFamily="34" charset="-120"/>
              </a:rPr>
              <a:t>Section 84C of the IT (Amendment) Act, 2008, addresses attempts to commit offences. If a person attempts to commit an offence and does any act towards it, they can be punished even if the offence is not completed. The punishment, when no specific provision exists, can be up to half of the longest imprisonment term for that offence, or a fine as applicable, or both. A cyber offence attempt is punishable if the person has done something substantial toward committing the crime.</a:t>
            </a:r>
            <a:endParaRPr lang="en-US" dirty="0"/>
          </a:p>
        </p:txBody>
      </p:sp>
      <p:pic>
        <p:nvPicPr>
          <p:cNvPr id="5" name="Image 1" descr="preencoded.png"/>
          <p:cNvPicPr>
            <a:picLocks noChangeAspect="1"/>
          </p:cNvPicPr>
          <p:nvPr/>
        </p:nvPicPr>
        <p:blipFill>
          <a:blip r:embed="rId3"/>
          <a:stretch>
            <a:fillRect/>
          </a:stretch>
        </p:blipFill>
        <p:spPr>
          <a:xfrm>
            <a:off x="863798" y="4746784"/>
            <a:ext cx="493633" cy="493633"/>
          </a:xfrm>
          <a:prstGeom prst="rect">
            <a:avLst/>
          </a:prstGeom>
        </p:spPr>
      </p:pic>
      <p:sp>
        <p:nvSpPr>
          <p:cNvPr id="6" name="Text 2"/>
          <p:cNvSpPr/>
          <p:nvPr/>
        </p:nvSpPr>
        <p:spPr>
          <a:xfrm>
            <a:off x="1554837" y="4712256"/>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Incomplete Offence</a:t>
            </a:r>
            <a:endParaRPr lang="en-US" sz="1900" dirty="0"/>
          </a:p>
        </p:txBody>
      </p:sp>
      <p:pic>
        <p:nvPicPr>
          <p:cNvPr id="7" name="Image 2" descr="preencoded.png"/>
          <p:cNvPicPr>
            <a:picLocks noChangeAspect="1"/>
          </p:cNvPicPr>
          <p:nvPr/>
        </p:nvPicPr>
        <p:blipFill>
          <a:blip r:embed="rId4"/>
          <a:stretch>
            <a:fillRect/>
          </a:stretch>
        </p:blipFill>
        <p:spPr>
          <a:xfrm>
            <a:off x="863798" y="5867281"/>
            <a:ext cx="493633" cy="493633"/>
          </a:xfrm>
          <a:prstGeom prst="rect">
            <a:avLst/>
          </a:prstGeom>
        </p:spPr>
      </p:pic>
      <p:sp>
        <p:nvSpPr>
          <p:cNvPr id="8" name="Text 3"/>
          <p:cNvSpPr/>
          <p:nvPr/>
        </p:nvSpPr>
        <p:spPr>
          <a:xfrm>
            <a:off x="1554837" y="583275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Partial Punishment</a:t>
            </a:r>
            <a:endParaRPr lang="en-US" sz="1900" dirty="0"/>
          </a:p>
        </p:txBody>
      </p:sp>
      <p:pic>
        <p:nvPicPr>
          <p:cNvPr id="9" name="Image 3" descr="preencoded.png"/>
          <p:cNvPicPr>
            <a:picLocks noChangeAspect="1"/>
          </p:cNvPicPr>
          <p:nvPr/>
        </p:nvPicPr>
        <p:blipFill>
          <a:blip r:embed="rId5"/>
          <a:stretch>
            <a:fillRect/>
          </a:stretch>
        </p:blipFill>
        <p:spPr>
          <a:xfrm>
            <a:off x="863798" y="6987778"/>
            <a:ext cx="493633" cy="493633"/>
          </a:xfrm>
          <a:prstGeom prst="rect">
            <a:avLst/>
          </a:prstGeom>
        </p:spPr>
      </p:pic>
      <p:sp>
        <p:nvSpPr>
          <p:cNvPr id="10" name="Text 4"/>
          <p:cNvSpPr/>
          <p:nvPr/>
        </p:nvSpPr>
        <p:spPr>
          <a:xfrm>
            <a:off x="1554837" y="6953250"/>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Fine Applicable</a:t>
            </a:r>
            <a:endParaRPr lang="en-US" sz="1900" dirty="0"/>
          </a:p>
        </p:txBody>
      </p:sp>
      <p:pic>
        <p:nvPicPr>
          <p:cNvPr id="12" name="Picture 11">
            <a:extLst>
              <a:ext uri="{FF2B5EF4-FFF2-40B4-BE49-F238E27FC236}">
                <a16:creationId xmlns:a16="http://schemas.microsoft.com/office/drawing/2014/main" id="{B90C622A-131B-25B7-7B1C-CA7B99FBDF9A}"/>
              </a:ext>
            </a:extLst>
          </p:cNvPr>
          <p:cNvPicPr>
            <a:picLocks noChangeAspect="1"/>
          </p:cNvPicPr>
          <p:nvPr/>
        </p:nvPicPr>
        <p:blipFill>
          <a:blip r:embed="rId6"/>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1417"/>
          </a:xfrm>
          <a:prstGeom prst="rect">
            <a:avLst/>
          </a:prstGeom>
        </p:spPr>
      </p:pic>
      <p:sp>
        <p:nvSpPr>
          <p:cNvPr id="3" name="Text 0"/>
          <p:cNvSpPr/>
          <p:nvPr/>
        </p:nvSpPr>
        <p:spPr>
          <a:xfrm>
            <a:off x="859036" y="3436858"/>
            <a:ext cx="10948154" cy="690324"/>
          </a:xfrm>
          <a:prstGeom prst="rect">
            <a:avLst/>
          </a:prstGeom>
          <a:noFill/>
          <a:ln/>
        </p:spPr>
        <p:txBody>
          <a:bodyPr wrap="non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Misrepresentation</a:t>
            </a:r>
            <a:endParaRPr lang="en-US" sz="4300" dirty="0"/>
          </a:p>
        </p:txBody>
      </p:sp>
      <p:sp>
        <p:nvSpPr>
          <p:cNvPr id="4" name="Text 1"/>
          <p:cNvSpPr/>
          <p:nvPr/>
        </p:nvSpPr>
        <p:spPr>
          <a:xfrm>
            <a:off x="858917" y="4296729"/>
            <a:ext cx="12912328" cy="1413986"/>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Section 71 of the IT (Amendment) Act, 2008, deals with misrepresentation in digital certification. Anyone who misrepresents or hides a material fact from the Controller or Certifying Authority (CA) to obtain a license or Electronic Signature Certificate is punishable. The punishment includes imprisonment up to 2 years, or a fine up to ₹1,00,000, or both. This ensures individuals provide truthful information when applying for digital certifications.</a:t>
            </a:r>
            <a:endParaRPr lang="en-US" dirty="0"/>
          </a:p>
        </p:txBody>
      </p:sp>
      <p:sp>
        <p:nvSpPr>
          <p:cNvPr id="5" name="Shape 2"/>
          <p:cNvSpPr/>
          <p:nvPr/>
        </p:nvSpPr>
        <p:spPr>
          <a:xfrm>
            <a:off x="859036" y="6369487"/>
            <a:ext cx="496967" cy="496967"/>
          </a:xfrm>
          <a:prstGeom prst="roundRect">
            <a:avLst>
              <a:gd name="adj" fmla="val 18671"/>
            </a:avLst>
          </a:prstGeom>
          <a:solidFill>
            <a:srgbClr val="003180"/>
          </a:solidFill>
          <a:ln w="7620">
            <a:solidFill>
              <a:srgbClr val="194A99"/>
            </a:solidFill>
            <a:prstDash val="solid"/>
          </a:ln>
        </p:spPr>
      </p:sp>
      <p:sp>
        <p:nvSpPr>
          <p:cNvPr id="6" name="Text 3"/>
          <p:cNvSpPr/>
          <p:nvPr/>
        </p:nvSpPr>
        <p:spPr>
          <a:xfrm>
            <a:off x="157686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Hiding Facts</a:t>
            </a:r>
            <a:endParaRPr lang="en-US" sz="2150" dirty="0"/>
          </a:p>
        </p:txBody>
      </p:sp>
      <p:sp>
        <p:nvSpPr>
          <p:cNvPr id="7" name="Text 4"/>
          <p:cNvSpPr/>
          <p:nvPr/>
        </p:nvSpPr>
        <p:spPr>
          <a:xfrm>
            <a:off x="157686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Concealing important details from authorities.</a:t>
            </a:r>
            <a:endParaRPr lang="en-US" dirty="0"/>
          </a:p>
        </p:txBody>
      </p:sp>
      <p:sp>
        <p:nvSpPr>
          <p:cNvPr id="8" name="Shape 5"/>
          <p:cNvSpPr/>
          <p:nvPr/>
        </p:nvSpPr>
        <p:spPr>
          <a:xfrm>
            <a:off x="5236726" y="6369487"/>
            <a:ext cx="496967" cy="496967"/>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595455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False Info</a:t>
            </a:r>
            <a:endParaRPr lang="en-US" sz="2150" dirty="0"/>
          </a:p>
        </p:txBody>
      </p:sp>
      <p:sp>
        <p:nvSpPr>
          <p:cNvPr id="10" name="Text 7"/>
          <p:cNvSpPr/>
          <p:nvPr/>
        </p:nvSpPr>
        <p:spPr>
          <a:xfrm>
            <a:off x="595455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Providing incorrect details to the Certifying Authority.</a:t>
            </a:r>
            <a:endParaRPr lang="en-US" dirty="0"/>
          </a:p>
        </p:txBody>
      </p:sp>
      <p:sp>
        <p:nvSpPr>
          <p:cNvPr id="11" name="Shape 8"/>
          <p:cNvSpPr/>
          <p:nvPr/>
        </p:nvSpPr>
        <p:spPr>
          <a:xfrm>
            <a:off x="9614416" y="6369487"/>
            <a:ext cx="496967" cy="496967"/>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1033224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License</a:t>
            </a:r>
            <a:endParaRPr lang="en-US" sz="2150" dirty="0"/>
          </a:p>
        </p:txBody>
      </p:sp>
      <p:sp>
        <p:nvSpPr>
          <p:cNvPr id="13" name="Text 10"/>
          <p:cNvSpPr/>
          <p:nvPr/>
        </p:nvSpPr>
        <p:spPr>
          <a:xfrm>
            <a:off x="1033224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Misleading info to acquire a digital license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5489"/>
          </a:xfrm>
          <a:prstGeom prst="rect">
            <a:avLst/>
          </a:prstGeom>
        </p:spPr>
      </p:pic>
      <p:sp>
        <p:nvSpPr>
          <p:cNvPr id="3" name="Text 0"/>
          <p:cNvSpPr/>
          <p:nvPr/>
        </p:nvSpPr>
        <p:spPr>
          <a:xfrm>
            <a:off x="863798" y="3308628"/>
            <a:ext cx="8142089" cy="501372"/>
          </a:xfrm>
          <a:prstGeom prst="rect">
            <a:avLst/>
          </a:prstGeom>
          <a:noFill/>
          <a:ln/>
        </p:spPr>
        <p:txBody>
          <a:bodyPr wrap="none" lIns="0" tIns="0" rIns="0" bIns="0" rtlCol="0" anchor="t"/>
          <a:lstStyle/>
          <a:p>
            <a:pPr marL="0" indent="0" algn="l">
              <a:lnSpc>
                <a:spcPts val="3900"/>
              </a:lnSpc>
              <a:buNone/>
            </a:pPr>
            <a:r>
              <a:rPr lang="en-US" sz="3150" dirty="0">
                <a:solidFill>
                  <a:srgbClr val="F5F0F0"/>
                </a:solidFill>
                <a:latin typeface="Merriweather" pitchFamily="34" charset="0"/>
                <a:ea typeface="Merriweather" pitchFamily="34" charset="-122"/>
                <a:cs typeface="Merriweather" pitchFamily="34" charset="-120"/>
              </a:rPr>
              <a:t>Legal Nature of Misrepresentation Offence</a:t>
            </a:r>
            <a:endParaRPr lang="en-US" sz="3150" dirty="0"/>
          </a:p>
        </p:txBody>
      </p:sp>
      <p:sp>
        <p:nvSpPr>
          <p:cNvPr id="4" name="Text 1"/>
          <p:cNvSpPr/>
          <p:nvPr/>
        </p:nvSpPr>
        <p:spPr>
          <a:xfrm>
            <a:off x="863799" y="3921946"/>
            <a:ext cx="12902803" cy="770096"/>
          </a:xfrm>
          <a:prstGeom prst="rect">
            <a:avLst/>
          </a:prstGeom>
          <a:noFill/>
          <a:ln/>
        </p:spPr>
        <p:txBody>
          <a:bodyPr wrap="square" lIns="0" tIns="0" rIns="0" bIns="0" rtlCol="0" anchor="t"/>
          <a:lstStyle/>
          <a:p>
            <a:pPr marL="0" indent="0" algn="l">
              <a:lnSpc>
                <a:spcPts val="2000"/>
              </a:lnSpc>
              <a:buNone/>
            </a:pPr>
            <a:r>
              <a:rPr lang="en-US" dirty="0">
                <a:solidFill>
                  <a:srgbClr val="E2E6E9"/>
                </a:solidFill>
                <a:latin typeface="Merriweather" pitchFamily="34" charset="0"/>
                <a:ea typeface="Merriweather" pitchFamily="34" charset="-122"/>
                <a:cs typeface="Merriweather" pitchFamily="34" charset="-120"/>
              </a:rPr>
              <a:t>Section 77B of the IT Act defines the legal nature of misrepresentation. The offence under Section 71 is Non-cognizable, meaning the police need the court’s permission to arrest. It is also Bailable, ensuring the accused has the right to get bail. Although it's a serious issue, the law treats it with moderate gravity, allowing bail and limiting arrest powers.</a:t>
            </a:r>
            <a:endParaRPr lang="en-US" dirty="0"/>
          </a:p>
        </p:txBody>
      </p:sp>
      <p:pic>
        <p:nvPicPr>
          <p:cNvPr id="5" name="Image 1" descr="preencoded.png"/>
          <p:cNvPicPr>
            <a:picLocks noChangeAspect="1"/>
          </p:cNvPicPr>
          <p:nvPr/>
        </p:nvPicPr>
        <p:blipFill>
          <a:blip r:embed="rId4"/>
          <a:stretch>
            <a:fillRect/>
          </a:stretch>
        </p:blipFill>
        <p:spPr>
          <a:xfrm>
            <a:off x="863798" y="5001101"/>
            <a:ext cx="802124" cy="962620"/>
          </a:xfrm>
          <a:prstGeom prst="rect">
            <a:avLst/>
          </a:prstGeom>
        </p:spPr>
      </p:pic>
      <p:sp>
        <p:nvSpPr>
          <p:cNvPr id="6" name="Text 2"/>
          <p:cNvSpPr/>
          <p:nvPr/>
        </p:nvSpPr>
        <p:spPr>
          <a:xfrm>
            <a:off x="1906548" y="5161478"/>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Non-Cognizable</a:t>
            </a:r>
            <a:endParaRPr lang="en-US" sz="1550" dirty="0"/>
          </a:p>
        </p:txBody>
      </p:sp>
      <p:sp>
        <p:nvSpPr>
          <p:cNvPr id="7" name="Text 3"/>
          <p:cNvSpPr/>
          <p:nvPr/>
        </p:nvSpPr>
        <p:spPr>
          <a:xfrm>
            <a:off x="1906548" y="550830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Requires court permission for arrest.</a:t>
            </a:r>
            <a:endParaRPr lang="en-US" sz="1250" dirty="0"/>
          </a:p>
        </p:txBody>
      </p:sp>
      <p:pic>
        <p:nvPicPr>
          <p:cNvPr id="8" name="Image 2" descr="preencoded.png"/>
          <p:cNvPicPr>
            <a:picLocks noChangeAspect="1"/>
          </p:cNvPicPr>
          <p:nvPr/>
        </p:nvPicPr>
        <p:blipFill>
          <a:blip r:embed="rId5"/>
          <a:stretch>
            <a:fillRect/>
          </a:stretch>
        </p:blipFill>
        <p:spPr>
          <a:xfrm>
            <a:off x="863798" y="5963722"/>
            <a:ext cx="802124" cy="962620"/>
          </a:xfrm>
          <a:prstGeom prst="rect">
            <a:avLst/>
          </a:prstGeom>
        </p:spPr>
      </p:pic>
      <p:sp>
        <p:nvSpPr>
          <p:cNvPr id="9" name="Text 4"/>
          <p:cNvSpPr/>
          <p:nvPr/>
        </p:nvSpPr>
        <p:spPr>
          <a:xfrm>
            <a:off x="1906548" y="6124099"/>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Bailable</a:t>
            </a:r>
            <a:endParaRPr lang="en-US" sz="1550" dirty="0"/>
          </a:p>
        </p:txBody>
      </p:sp>
      <p:sp>
        <p:nvSpPr>
          <p:cNvPr id="10" name="Text 5"/>
          <p:cNvSpPr/>
          <p:nvPr/>
        </p:nvSpPr>
        <p:spPr>
          <a:xfrm>
            <a:off x="1906548" y="647092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Accused has the right to bail.</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2471"/>
          </a:xfrm>
          <a:prstGeom prst="rect">
            <a:avLst/>
          </a:prstGeom>
        </p:spPr>
      </p:pic>
      <p:sp>
        <p:nvSpPr>
          <p:cNvPr id="3" name="Text 0"/>
          <p:cNvSpPr/>
          <p:nvPr/>
        </p:nvSpPr>
        <p:spPr>
          <a:xfrm>
            <a:off x="863798" y="3371731"/>
            <a:ext cx="6094928" cy="655558"/>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Summary &amp; Importance</a:t>
            </a:r>
            <a:endParaRPr lang="en-US" sz="4100" dirty="0"/>
          </a:p>
        </p:txBody>
      </p:sp>
      <p:sp>
        <p:nvSpPr>
          <p:cNvPr id="4" name="Text 1"/>
          <p:cNvSpPr/>
          <p:nvPr/>
        </p:nvSpPr>
        <p:spPr>
          <a:xfrm>
            <a:off x="863798" y="4202312"/>
            <a:ext cx="12902803" cy="1342549"/>
          </a:xfrm>
          <a:prstGeom prst="rect">
            <a:avLst/>
          </a:prstGeom>
          <a:noFill/>
          <a:ln/>
        </p:spPr>
        <p:txBody>
          <a:bodyPr wrap="square" lIns="0" tIns="0" rIns="0" bIns="0" rtlCol="0" anchor="t"/>
          <a:lstStyle/>
          <a:p>
            <a:pPr marL="0" indent="0" algn="l">
              <a:lnSpc>
                <a:spcPts val="2600"/>
              </a:lnSpc>
              <a:buNone/>
            </a:pPr>
            <a:r>
              <a:rPr lang="en-US" sz="2000" dirty="0">
                <a:solidFill>
                  <a:srgbClr val="E2E6E9"/>
                </a:solidFill>
                <a:latin typeface="Merriweather" pitchFamily="34" charset="0"/>
                <a:ea typeface="Merriweather" pitchFamily="34" charset="-122"/>
                <a:cs typeface="Merriweather" pitchFamily="34" charset="-120"/>
              </a:rPr>
              <a:t>In summary, abetment and attempts to commit cyber offences are taken seriously under the IT Act, while misrepresentation affects digital trust and has legal consequences. These provisions protect digital interactions, e-governance, and data integrity, forming a comprehensive framework for cybersecurity. Understanding these laws is critical for all legal professionals and law students.</a:t>
            </a:r>
            <a:endParaRPr lang="en-US" sz="2000" dirty="0"/>
          </a:p>
        </p:txBody>
      </p:sp>
      <p:sp>
        <p:nvSpPr>
          <p:cNvPr id="5" name="Shape 2"/>
          <p:cNvSpPr/>
          <p:nvPr/>
        </p:nvSpPr>
        <p:spPr>
          <a:xfrm>
            <a:off x="863798" y="5920502"/>
            <a:ext cx="4161115" cy="1559719"/>
          </a:xfrm>
          <a:prstGeom prst="roundRect">
            <a:avLst>
              <a:gd name="adj" fmla="val 5650"/>
            </a:avLst>
          </a:prstGeom>
          <a:solidFill>
            <a:srgbClr val="003180"/>
          </a:solidFill>
          <a:ln w="7620">
            <a:solidFill>
              <a:srgbClr val="194A99"/>
            </a:solidFill>
            <a:prstDash val="solid"/>
          </a:ln>
        </p:spPr>
      </p:sp>
      <p:sp>
        <p:nvSpPr>
          <p:cNvPr id="6" name="Text 3"/>
          <p:cNvSpPr/>
          <p:nvPr/>
        </p:nvSpPr>
        <p:spPr>
          <a:xfrm>
            <a:off x="1081207"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Digital Trust</a:t>
            </a:r>
            <a:endParaRPr lang="en-US" sz="2050" dirty="0"/>
          </a:p>
        </p:txBody>
      </p:sp>
      <p:sp>
        <p:nvSpPr>
          <p:cNvPr id="7" name="Text 4"/>
          <p:cNvSpPr/>
          <p:nvPr/>
        </p:nvSpPr>
        <p:spPr>
          <a:xfrm>
            <a:off x="1081207"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Protects integrity of online interactions.</a:t>
            </a:r>
            <a:endParaRPr lang="en-US" sz="1650" dirty="0"/>
          </a:p>
        </p:txBody>
      </p:sp>
      <p:sp>
        <p:nvSpPr>
          <p:cNvPr id="8" name="Shape 5"/>
          <p:cNvSpPr/>
          <p:nvPr/>
        </p:nvSpPr>
        <p:spPr>
          <a:xfrm>
            <a:off x="5234702" y="5920502"/>
            <a:ext cx="4161115" cy="1559719"/>
          </a:xfrm>
          <a:prstGeom prst="roundRect">
            <a:avLst>
              <a:gd name="adj" fmla="val 5650"/>
            </a:avLst>
          </a:prstGeom>
          <a:solidFill>
            <a:srgbClr val="003180"/>
          </a:solidFill>
          <a:ln w="7620">
            <a:solidFill>
              <a:srgbClr val="194A99"/>
            </a:solidFill>
            <a:prstDash val="solid"/>
          </a:ln>
        </p:spPr>
      </p:sp>
      <p:sp>
        <p:nvSpPr>
          <p:cNvPr id="9" name="Text 6"/>
          <p:cNvSpPr/>
          <p:nvPr/>
        </p:nvSpPr>
        <p:spPr>
          <a:xfrm>
            <a:off x="5452110"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E-Governance</a:t>
            </a:r>
            <a:endParaRPr lang="en-US" sz="2050" dirty="0"/>
          </a:p>
        </p:txBody>
      </p:sp>
      <p:sp>
        <p:nvSpPr>
          <p:cNvPr id="10" name="Text 7"/>
          <p:cNvSpPr/>
          <p:nvPr/>
        </p:nvSpPr>
        <p:spPr>
          <a:xfrm>
            <a:off x="5452110"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Secures government digital operations.</a:t>
            </a:r>
            <a:endParaRPr lang="en-US" sz="1650" dirty="0"/>
          </a:p>
        </p:txBody>
      </p:sp>
      <p:sp>
        <p:nvSpPr>
          <p:cNvPr id="11" name="Shape 8"/>
          <p:cNvSpPr/>
          <p:nvPr/>
        </p:nvSpPr>
        <p:spPr>
          <a:xfrm>
            <a:off x="9605605" y="5920502"/>
            <a:ext cx="4161115" cy="1559719"/>
          </a:xfrm>
          <a:prstGeom prst="roundRect">
            <a:avLst>
              <a:gd name="adj" fmla="val 5650"/>
            </a:avLst>
          </a:prstGeom>
          <a:solidFill>
            <a:srgbClr val="003180"/>
          </a:solidFill>
          <a:ln w="7620">
            <a:solidFill>
              <a:srgbClr val="194A99"/>
            </a:solidFill>
            <a:prstDash val="solid"/>
          </a:ln>
        </p:spPr>
      </p:sp>
      <p:sp>
        <p:nvSpPr>
          <p:cNvPr id="12" name="Text 9"/>
          <p:cNvSpPr/>
          <p:nvPr/>
        </p:nvSpPr>
        <p:spPr>
          <a:xfrm>
            <a:off x="9823013"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Data Integrity</a:t>
            </a:r>
            <a:endParaRPr lang="en-US" sz="2050" dirty="0"/>
          </a:p>
        </p:txBody>
      </p:sp>
      <p:sp>
        <p:nvSpPr>
          <p:cNvPr id="13" name="Text 10"/>
          <p:cNvSpPr/>
          <p:nvPr/>
        </p:nvSpPr>
        <p:spPr>
          <a:xfrm>
            <a:off x="9823013"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Maintains accuracy of digital information.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661E2-70B9-325C-6925-924D8F9B3552}"/>
              </a:ext>
            </a:extLst>
          </p:cNvPr>
          <p:cNvSpPr txBox="1"/>
          <p:nvPr/>
        </p:nvSpPr>
        <p:spPr>
          <a:xfrm>
            <a:off x="2695699" y="2838202"/>
            <a:ext cx="9239002" cy="2215991"/>
          </a:xfrm>
          <a:prstGeom prst="rect">
            <a:avLst/>
          </a:prstGeom>
          <a:noFill/>
        </p:spPr>
        <p:txBody>
          <a:bodyPr wrap="square" rtlCol="0">
            <a:spAutoFit/>
          </a:bodyPr>
          <a:lstStyle/>
          <a:p>
            <a:pPr algn="ctr"/>
            <a:r>
              <a:rPr lang="en-US" sz="13800" dirty="0">
                <a:solidFill>
                  <a:schemeClr val="accent4">
                    <a:lumMod val="40000"/>
                    <a:lumOff val="60000"/>
                  </a:schemeClr>
                </a:solidFill>
                <a:latin typeface="Bauhaus 93" panose="04030905020B02020C02" pitchFamily="82" charset="0"/>
              </a:rPr>
              <a:t>Thank you</a:t>
            </a:r>
            <a:endParaRPr lang="en-IN" sz="13800" dirty="0">
              <a:solidFill>
                <a:schemeClr val="accent4">
                  <a:lumMod val="40000"/>
                  <a:lumOff val="60000"/>
                </a:schemeClr>
              </a:solidFill>
              <a:latin typeface="Bauhaus 93" panose="04030905020B02020C02" pitchFamily="82" charset="0"/>
            </a:endParaRPr>
          </a:p>
        </p:txBody>
      </p:sp>
    </p:spTree>
    <p:extLst>
      <p:ext uri="{BB962C8B-B14F-4D97-AF65-F5344CB8AC3E}">
        <p14:creationId xmlns:p14="http://schemas.microsoft.com/office/powerpoint/2010/main" val="4008854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699</Words>
  <Application>Microsoft Office PowerPoint</Application>
  <PresentationFormat>Custom</PresentationFormat>
  <Paragraphs>57</Paragraphs>
  <Slides>9</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Merriweather</vt:lpstr>
      <vt:lpstr>Bauhaus 93</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Eswardas k</cp:lastModifiedBy>
  <cp:revision>9</cp:revision>
  <dcterms:created xsi:type="dcterms:W3CDTF">2025-04-10T01:56:53Z</dcterms:created>
  <dcterms:modified xsi:type="dcterms:W3CDTF">2025-04-29T02:15:09Z</dcterms:modified>
</cp:coreProperties>
</file>